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460" r:id="rId2"/>
    <p:sldId id="464" r:id="rId3"/>
    <p:sldId id="474" r:id="rId4"/>
    <p:sldId id="475" r:id="rId5"/>
    <p:sldId id="471" r:id="rId6"/>
    <p:sldId id="468" r:id="rId7"/>
    <p:sldId id="476" r:id="rId8"/>
    <p:sldId id="470" r:id="rId9"/>
    <p:sldId id="469" r:id="rId10"/>
    <p:sldId id="478" r:id="rId11"/>
    <p:sldId id="466" r:id="rId12"/>
    <p:sldId id="462" r:id="rId13"/>
    <p:sldId id="465" r:id="rId14"/>
    <p:sldId id="463" r:id="rId15"/>
    <p:sldId id="480" r:id="rId16"/>
    <p:sldId id="479" r:id="rId17"/>
    <p:sldId id="485" r:id="rId18"/>
    <p:sldId id="486" r:id="rId19"/>
    <p:sldId id="481" r:id="rId20"/>
    <p:sldId id="482" r:id="rId21"/>
    <p:sldId id="483" r:id="rId22"/>
    <p:sldId id="487" r:id="rId23"/>
    <p:sldId id="484" r:id="rId24"/>
    <p:sldId id="282"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47" autoAdjust="0"/>
  </p:normalViewPr>
  <p:slideViewPr>
    <p:cSldViewPr snapToGrid="0" snapToObjects="1">
      <p:cViewPr varScale="1">
        <p:scale>
          <a:sx n="104" d="100"/>
          <a:sy n="104" d="100"/>
        </p:scale>
        <p:origin x="-14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6/4/19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6/4/19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image" Target="../media/image8.png"/></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a:t>
            </a:r>
            <a:r>
              <a:rPr lang="en-US" baseline="0" dirty="0" smtClean="0"/>
              <a:t>, on s’attend à des reliquats de masse assez semblable, autour de 2.5 masses solaires, précisément l’intervalle où le ralentissement de la rotation du pulsar formé conditionne le temps de survie du reliquat</a:t>
            </a: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ISSI workshop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a:p>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modèles semi-analytique</a:t>
            </a:r>
          </a:p>
          <a:p>
            <a:pPr marL="628650" lvl="1" indent="-171450">
              <a:buSzPct val="100000"/>
              <a:buBlip>
                <a:blip r:embed="rId3"/>
              </a:buBlip>
            </a:pPr>
            <a:r>
              <a:rPr lang="en-US" sz="1600" dirty="0">
                <a:solidFill>
                  <a:srgbClr val="000000"/>
                </a:solidFill>
                <a:latin typeface="Geneva"/>
                <a:cs typeface="Geneva"/>
              </a:rPr>
              <a:t> microphysique</a:t>
            </a:r>
          </a:p>
          <a:p>
            <a:pPr marL="628650" lvl="1" indent="-171450">
              <a:buSzPct val="100000"/>
              <a:buBlip>
                <a:blip r:embed="rId3"/>
              </a:buBlip>
            </a:pPr>
            <a:r>
              <a:rPr lang="en-US" sz="1600" dirty="0">
                <a:solidFill>
                  <a:srgbClr val="000000"/>
                </a:solidFill>
                <a:latin typeface="Geneva"/>
                <a:cs typeface="Geneva"/>
              </a:rPr>
              <a:t> observations</a:t>
            </a:r>
          </a:p>
          <a:p>
            <a:pPr marL="457200" lvl="1" indent="0">
              <a:buSzPct val="100000"/>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Accélération de particules</a:t>
            </a:r>
            <a:r>
              <a:rPr lang="en-US" sz="1200" baseline="0" dirty="0" smtClean="0">
                <a:solidFill>
                  <a:schemeClr val="tx1"/>
                </a:solidFill>
                <a:latin typeface="+mn-lt"/>
                <a:cs typeface="+mn-cs"/>
              </a:rPr>
              <a:t> dans les chocs relativistes, micro-physique nécessaire pour modéliser les termes sources que les simulations sur grille ne résolvent pas.</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 &amp; montages</a:t>
            </a:r>
          </a:p>
          <a:p>
            <a:endParaRPr lang="en-US" baseline="0" dirty="0" smtClean="0"/>
          </a:p>
          <a:p>
            <a:r>
              <a:rPr lang="en-US" baseline="0" dirty="0" smtClean="0"/>
              <a:t>Dans le cadre de l’UE de Mécanique du point dans laquelle je suis intervenu en 2e et 3e année de thèse, j’ai développé une applet Mathematica pour illustrer la notion de potentiel.</a:t>
            </a:r>
          </a:p>
          <a:p>
            <a:r>
              <a:rPr lang="en-US" baseline="0" dirty="0" smtClean="0"/>
              <a:t>Elle a été sélectionnée pour </a:t>
            </a:r>
            <a:r>
              <a:rPr lang="en-US" baseline="0" dirty="0" smtClean="0"/>
              <a:t>être hébergé sur le site de démonstration de Mathematica après une phase de reviewing</a:t>
            </a:r>
          </a:p>
          <a:p>
            <a:r>
              <a:rPr lang="en-US" baseline="0" dirty="0" smtClean="0"/>
              <a:t>I</a:t>
            </a:r>
            <a:r>
              <a:rPr lang="en-US" baseline="0" dirty="0" smtClean="0"/>
              <a:t>llustration de nombreux sujets</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endParaRPr lang="en-US" dirty="0" smtClean="0">
              <a:solidFill>
                <a:srgbClr val="000000"/>
              </a:solidFill>
              <a:latin typeface="Geneva"/>
              <a:cs typeface="Geneva"/>
            </a:endParaRP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TD informatiques : mise en place de </a:t>
            </a:r>
            <a:r>
              <a:rPr lang="en-US" sz="1200" kern="1200">
                <a:solidFill>
                  <a:schemeClr val="tx1"/>
                </a:solidFill>
                <a:effectLst/>
                <a:latin typeface="+mn-lt"/>
                <a:ea typeface="+mn-ea"/>
                <a:cs typeface="+mn-cs"/>
              </a:rPr>
              <a:t>réseau de machines virtuelles </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a:t>
            </a:r>
            <a:r>
              <a:rPr lang="en-US" baseline="0" dirty="0" smtClean="0"/>
              <a:t>û à la reconnection entre magnétosphères</a:t>
            </a:r>
            <a:endParaRPr lang="en-US" baseline="0" dirty="0" smtClean="0"/>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a:t>
            </a:r>
            <a:r>
              <a:rPr lang="en-US" baseline="0" dirty="0" smtClean="0"/>
              <a:t>ôte aussi</a:t>
            </a:r>
            <a:endParaRPr lang="en-US" baseline="0" dirty="0" smtClean="0"/>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a:t>
            </a:r>
            <a:r>
              <a:rPr lang="en-US" baseline="0">
                <a:solidFill>
                  <a:srgbClr val="000000"/>
                </a:solidFill>
                <a:latin typeface="Geneva"/>
                <a:cs typeface="Geneva"/>
              </a:rPr>
              <a:t>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a:t>
            </a:r>
            <a:r>
              <a:rPr lang="en-US" baseline="0" dirty="0" smtClean="0"/>
              <a:t>être appliqué aux vents de binaires en collision</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a:t>
            </a:r>
            <a:r>
              <a:rPr lang="en-US" baseline="0" dirty="0" smtClean="0"/>
              <a:t>û à la reconnection entre magnétosphères</a:t>
            </a:r>
            <a:endParaRPr lang="en-US" baseline="0" dirty="0" smtClean="0"/>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a:t>
            </a:r>
            <a:r>
              <a:rPr lang="en-US" baseline="0" dirty="0" smtClean="0"/>
              <a:t>ôte aussi</a:t>
            </a:r>
            <a:endParaRPr lang="en-US" baseline="0" dirty="0" smtClean="0"/>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6/4/19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6/4/19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6/4/19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6/4/19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8.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5.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demonstrations.wolfram.com/TrajectoryOfATestMassInARochePotential/" TargetMode="External"/><Relationship Id="rId5" Type="http://schemas.openxmlformats.org/officeDocument/2006/relationships/image" Target="../media/image36.png"/><Relationship Id="rId6" Type="http://schemas.openxmlformats.org/officeDocument/2006/relationships/image" Target="../media/image37.gi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4.jpeg"/><Relationship Id="rId8" Type="http://schemas.openxmlformats.org/officeDocument/2006/relationships/image" Target="../media/image15.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8.png"/><Relationship Id="rId6"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8.pn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1775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7828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96481"/>
            <a:ext cx="751196" cy="777596"/>
          </a:xfrm>
          <a:prstGeom prst="rect">
            <a:avLst/>
          </a:prstGeom>
        </p:spPr>
      </p:pic>
      <p:pic>
        <p:nvPicPr>
          <p:cNvPr id="15" name="Image 14" descr="1280px-MIT_logo.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5499" y="3037779"/>
            <a:ext cx="1037727" cy="536699"/>
          </a:xfrm>
          <a:prstGeom prst="rect">
            <a:avLst/>
          </a:prstGeom>
        </p:spPr>
      </p:pic>
      <p:pic>
        <p:nvPicPr>
          <p:cNvPr id="26" name="Image 25" descr="ENS_Cachan.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648" y="991330"/>
            <a:ext cx="1248625" cy="680891"/>
          </a:xfrm>
          <a:prstGeom prst="rect">
            <a:avLst/>
          </a:prstGeom>
        </p:spPr>
      </p:pic>
      <p:pic>
        <p:nvPicPr>
          <p:cNvPr id="27" name="Image 26" descr="logo_obs_fond-blanc.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2509" y="182354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Jean-François Lestrade </a:t>
            </a:r>
            <a:r>
              <a:rPr lang="en-US" dirty="0">
                <a:solidFill>
                  <a:srgbClr val="000000"/>
                </a:solidFill>
                <a:latin typeface="Geneva"/>
                <a:cs typeface="Geneva"/>
              </a:rPr>
              <a:t>(M1)</a:t>
            </a:r>
          </a:p>
          <a:p>
            <a:pPr marL="171450" lvl="0" indent="-171450">
              <a:lnSpc>
                <a:spcPct val="150000"/>
              </a:lnSpc>
              <a:buSzPct val="100000"/>
              <a:buBlip>
                <a:blip r:embed="rId10"/>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Saul Rappaport</a:t>
            </a:r>
          </a:p>
          <a:p>
            <a:pPr marL="171450" lvl="0" indent="-171450">
              <a:lnSpc>
                <a:spcPct val="150000"/>
              </a:lnSpc>
              <a:buSzPct val="100000"/>
              <a:buBlip>
                <a:blip r:embed="rId10"/>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Fabien Casse </a:t>
            </a:r>
            <a:r>
              <a:rPr lang="en-US" smtClean="0">
                <a:solidFill>
                  <a:srgbClr val="000000"/>
                </a:solidFill>
                <a:latin typeface="Geneva"/>
                <a:cs typeface="Geneva"/>
              </a:rPr>
              <a:t>(M2)</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Fabien Casse </a:t>
            </a:r>
            <a:r>
              <a:rPr lang="en-US" dirty="0">
                <a:solidFill>
                  <a:srgbClr val="000000"/>
                </a:solidFill>
                <a:latin typeface="Geneva"/>
                <a:cs typeface="Geneva"/>
              </a:rPr>
              <a:t>&amp; </a:t>
            </a:r>
            <a:r>
              <a:rPr lang="en-US" b="1" dirty="0">
                <a:solidFill>
                  <a:srgbClr val="000000"/>
                </a:solidFill>
                <a:latin typeface="Geneva"/>
                <a:cs typeface="Geneva"/>
              </a:rPr>
              <a:t>Andrea Goldwurm </a:t>
            </a:r>
            <a:r>
              <a:rPr lang="en-US" dirty="0">
                <a:solidFill>
                  <a:srgbClr val="000000"/>
                </a:solidFill>
                <a:latin typeface="Geneva"/>
                <a:cs typeface="Geneva"/>
              </a:rPr>
              <a:t>à l’APC</a:t>
            </a:r>
          </a:p>
          <a:p>
            <a:pPr marL="171450" lvl="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Rony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10"/>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20" y="443215"/>
            <a:ext cx="3653715" cy="4172541"/>
            <a:chOff x="310424" y="540480"/>
            <a:chExt cx="3653715"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27966" y="2855532"/>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supermassive</a:t>
              </a:r>
            </a:p>
          </p:txBody>
        </p:sp>
        <p:sp>
          <p:nvSpPr>
            <p:cNvPr id="18" name="Rectangle 17"/>
            <p:cNvSpPr/>
            <p:nvPr/>
          </p:nvSpPr>
          <p:spPr>
            <a:xfrm>
              <a:off x="310424" y="4129706"/>
              <a:ext cx="1980165"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310424" y="1697391"/>
              <a:ext cx="1980165"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p>
          </p:txBody>
        </p:sp>
      </p:grpSp>
      <p:pic>
        <p:nvPicPr>
          <p:cNvPr id="36" name="Image 35" descr="MHD_NS_di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p>
        </p:txBody>
      </p:sp>
      <p:grpSp>
        <p:nvGrpSpPr>
          <p:cNvPr id="3" name="Grouper 2"/>
          <p:cNvGrpSpPr/>
          <p:nvPr/>
        </p:nvGrpSpPr>
        <p:grpSpPr>
          <a:xfrm>
            <a:off x="3130315" y="5202283"/>
            <a:ext cx="6341589" cy="1112581"/>
            <a:chOff x="3203587" y="5407809"/>
            <a:chExt cx="6341589" cy="1112581"/>
          </a:xfrm>
        </p:grpSpPr>
        <p:sp>
          <p:nvSpPr>
            <p:cNvPr id="39" name="Rectangle 38"/>
            <p:cNvSpPr/>
            <p:nvPr/>
          </p:nvSpPr>
          <p:spPr>
            <a:xfrm>
              <a:off x="3203587" y="5443172"/>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géométrie du flot : disque? sphérique?</a:t>
              </a:r>
            </a:p>
            <a:p>
              <a:pPr marL="628650" lvl="1" indent="-171450">
                <a:buSzPct val="100000"/>
                <a:buBlip>
                  <a:blip r:embed="rId4"/>
                </a:buBlip>
              </a:pPr>
              <a:r>
                <a:rPr lang="en-US" sz="1600" dirty="0">
                  <a:solidFill>
                    <a:srgbClr val="000000"/>
                  </a:solidFill>
                  <a:latin typeface="Geneva"/>
                  <a:cs typeface="Geneva"/>
                </a:rPr>
                <a:t> vent du disque</a:t>
              </a: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000000"/>
                  </a:solidFill>
                  <a:latin typeface="Geneva"/>
                  <a:cs typeface="Geneva"/>
                </a:rPr>
                <a:t> intéraction ejecta / vent de pulsar</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magnétosphère / ejecta </a:t>
              </a:r>
            </a:p>
          </p:txBody>
        </p:sp>
      </p:grpSp>
      <p:grpSp>
        <p:nvGrpSpPr>
          <p:cNvPr id="4" name="Grouper 3"/>
          <p:cNvGrpSpPr/>
          <p:nvPr/>
        </p:nvGrpSpPr>
        <p:grpSpPr>
          <a:xfrm>
            <a:off x="3907953" y="725337"/>
            <a:ext cx="5177542" cy="4330015"/>
            <a:chOff x="3800263" y="725337"/>
            <a:chExt cx="5137881" cy="4620219"/>
          </a:xfrm>
        </p:grpSpPr>
        <p:pic>
          <p:nvPicPr>
            <p:cNvPr id="11" name="Image 10" descr="spinning-down_luminosity.png"/>
            <p:cNvPicPr>
              <a:picLocks/>
            </p:cNvPicPr>
            <p:nvPr/>
          </p:nvPicPr>
          <p:blipFill>
            <a:blip r:embed="rId5">
              <a:extLst>
                <a:ext uri="{28A0092B-C50C-407E-A947-70E740481C1C}">
                  <a14:useLocalDpi xmlns:a14="http://schemas.microsoft.com/office/drawing/2010/main" val="0"/>
                </a:ext>
              </a:extLst>
            </a:blip>
            <a:stretch>
              <a:fillRect/>
            </a:stretch>
          </p:blipFill>
          <p:spPr>
            <a:xfrm>
              <a:off x="3800263" y="725337"/>
              <a:ext cx="5137881" cy="4620219"/>
            </a:xfrm>
            <a:prstGeom prst="rect">
              <a:avLst/>
            </a:prstGeom>
            <a:ln>
              <a:noFill/>
            </a:ln>
            <a:effectLst>
              <a:outerShdw blurRad="190500" algn="tl" rotWithShape="0">
                <a:srgbClr val="000000">
                  <a:alpha val="70000"/>
                </a:srgbClr>
              </a:outerShdw>
            </a:effectLst>
          </p:spPr>
        </p:pic>
        <p:sp>
          <p:nvSpPr>
            <p:cNvPr id="30" name="Rectangle 29"/>
            <p:cNvSpPr/>
            <p:nvPr/>
          </p:nvSpPr>
          <p:spPr>
            <a:xfrm>
              <a:off x="4474955" y="799393"/>
              <a:ext cx="2853086" cy="261610"/>
            </a:xfrm>
            <a:prstGeom prst="rect">
              <a:avLst/>
            </a:prstGeom>
          </p:spPr>
          <p:txBody>
            <a:bodyPr wrap="square">
              <a:spAutoFit/>
            </a:bodyPr>
            <a:lstStyle/>
            <a:p>
              <a:pPr lvl="0">
                <a:buSzPct val="100000"/>
              </a:pPr>
              <a:r>
                <a:rPr lang="en-US" sz="1100" i="1">
                  <a:latin typeface="Geneva"/>
                  <a:cs typeface="Geneva"/>
                </a:rPr>
                <a:t>El Mellah</a:t>
              </a:r>
            </a:p>
          </p:txBody>
        </p:sp>
      </p:grpSp>
      <p:grpSp>
        <p:nvGrpSpPr>
          <p:cNvPr id="32" name="Grouper 31"/>
          <p:cNvGrpSpPr/>
          <p:nvPr/>
        </p:nvGrpSpPr>
        <p:grpSpPr>
          <a:xfrm>
            <a:off x="8118927" y="5237646"/>
            <a:ext cx="689674" cy="663285"/>
            <a:chOff x="7789194" y="878368"/>
            <a:chExt cx="689674" cy="663285"/>
          </a:xfrm>
        </p:grpSpPr>
        <p:sp>
          <p:nvSpPr>
            <p:cNvPr id="34" name="Ellipse 33"/>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Rectangle 34"/>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ogo_sv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463" y="4809414"/>
            <a:ext cx="1896186" cy="1259910"/>
          </a:xfrm>
          <a:prstGeom prst="rect">
            <a:avLst/>
          </a:prstGeom>
          <a:ln>
            <a:noFill/>
          </a:ln>
          <a:effectLst>
            <a:outerShdw blurRad="190500" algn="tl" rotWithShape="0">
              <a:srgbClr val="000000">
                <a:alpha val="70000"/>
              </a:srgbClr>
            </a:outerShdw>
          </a:effectLst>
        </p:spPr>
      </p:pic>
      <p:grpSp>
        <p:nvGrpSpPr>
          <p:cNvPr id="27" name="Grouper 26"/>
          <p:cNvGrpSpPr/>
          <p:nvPr/>
        </p:nvGrpSpPr>
        <p:grpSpPr>
          <a:xfrm>
            <a:off x="7977515" y="1635231"/>
            <a:ext cx="689674" cy="663285"/>
            <a:chOff x="7789194" y="878368"/>
            <a:chExt cx="689674" cy="663285"/>
          </a:xfrm>
        </p:grpSpPr>
        <p:sp>
          <p:nvSpPr>
            <p:cNvPr id="26" name="Ellipse 25"/>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23"/>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28" name="Rectangle 27"/>
          <p:cNvSpPr/>
          <p:nvPr/>
        </p:nvSpPr>
        <p:spPr>
          <a:xfrm>
            <a:off x="6338212" y="5805171"/>
            <a:ext cx="5952641" cy="830997"/>
          </a:xfrm>
          <a:prstGeom prst="rect">
            <a:avLst/>
          </a:prstGeom>
        </p:spPr>
        <p:txBody>
          <a:bodyPr wrap="square">
            <a:spAutoFit/>
          </a:bodyPr>
          <a:lstStyle/>
          <a:p>
            <a:pPr lvl="0">
              <a:buSzPct val="100000"/>
            </a:pPr>
            <a:r>
              <a:rPr lang="en-US" sz="1600" dirty="0">
                <a:solidFill>
                  <a:srgbClr val="0000CC"/>
                </a:solidFill>
                <a:latin typeface="Geneva"/>
                <a:cs typeface="Geneva"/>
              </a:rPr>
              <a:t> </a:t>
            </a:r>
          </a:p>
          <a:p>
            <a:pPr marL="628650" lvl="1" indent="-171450">
              <a:buSzPct val="100000"/>
              <a:buBlip>
                <a:blip r:embed="rId4"/>
              </a:buBlip>
            </a:pPr>
            <a:r>
              <a:rPr lang="en-US" sz="1600" dirty="0">
                <a:solidFill>
                  <a:srgbClr val="0000CC"/>
                </a:solidFill>
                <a:latin typeface="Geneva"/>
                <a:cs typeface="Geneva"/>
              </a:rPr>
              <a:t> Elisabeth Vangioni</a:t>
            </a:r>
          </a:p>
          <a:p>
            <a:pPr marL="628650" lvl="1" indent="-171450">
              <a:buSzPct val="100000"/>
              <a:buBlip>
                <a:blip r:embed="rId4"/>
              </a:buBlip>
            </a:pPr>
            <a:r>
              <a:rPr lang="en-US" sz="1600" dirty="0">
                <a:solidFill>
                  <a:srgbClr val="0000CC"/>
                </a:solidFill>
                <a:latin typeface="Geneva"/>
                <a:cs typeface="Geneva"/>
              </a:rPr>
              <a:t> Patrick Petitjean</a:t>
            </a:r>
          </a:p>
        </p:txBody>
      </p:sp>
      <p:grpSp>
        <p:nvGrpSpPr>
          <p:cNvPr id="33" name="Grouper 32"/>
          <p:cNvGrpSpPr/>
          <p:nvPr/>
        </p:nvGrpSpPr>
        <p:grpSpPr>
          <a:xfrm>
            <a:off x="426048" y="4316094"/>
            <a:ext cx="6234325" cy="2014067"/>
            <a:chOff x="4512892" y="2467380"/>
            <a:chExt cx="6234325" cy="2014067"/>
          </a:xfrm>
        </p:grpSpPr>
        <p:sp>
          <p:nvSpPr>
            <p:cNvPr id="8" name="Rectangle 7"/>
            <p:cNvSpPr/>
            <p:nvPr/>
          </p:nvSpPr>
          <p:spPr>
            <a:xfrm>
              <a:off x="4581116" y="3036169"/>
              <a:ext cx="5952641"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dirty="0">
                  <a:solidFill>
                    <a:srgbClr val="0000CC"/>
                  </a:solidFill>
                  <a:latin typeface="Geneva"/>
                  <a:cs typeface="Geneva"/>
                </a:rPr>
                <a:t>Frédéric Daigne</a:t>
              </a:r>
            </a:p>
            <a:p>
              <a:pPr marL="628650" lvl="1" indent="-171450">
                <a:buSzPct val="100000"/>
                <a:buBlip>
                  <a:blip r:embed="rId4"/>
                </a:buBlip>
              </a:pPr>
              <a:r>
                <a:rPr lang="en-US" sz="1600" dirty="0">
                  <a:solidFill>
                    <a:srgbClr val="0000CC"/>
                  </a:solidFill>
                  <a:latin typeface="Geneva"/>
                  <a:cs typeface="Geneva"/>
                </a:rPr>
                <a:t> Robert Mochkovitch</a:t>
              </a:r>
              <a:endParaRPr lang="en-US" sz="1600" dirty="0">
                <a:solidFill>
                  <a:srgbClr val="0000CC"/>
                </a:solidFill>
                <a:latin typeface="Geneva"/>
                <a:cs typeface="Geneva"/>
              </a:endParaRPr>
            </a:p>
          </p:txBody>
        </p:sp>
        <p:sp>
          <p:nvSpPr>
            <p:cNvPr id="9" name="Rectangle 8"/>
            <p:cNvSpPr/>
            <p:nvPr/>
          </p:nvSpPr>
          <p:spPr>
            <a:xfrm>
              <a:off x="4762460" y="300080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Chocs internes</a:t>
              </a:r>
            </a:p>
          </p:txBody>
        </p:sp>
        <p:sp>
          <p:nvSpPr>
            <p:cNvPr id="11" name="Rectangle 10"/>
            <p:cNvSpPr/>
            <p:nvPr/>
          </p:nvSpPr>
          <p:spPr>
            <a:xfrm>
              <a:off x="4613232" y="3896671"/>
              <a:ext cx="5952641" cy="584776"/>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800000"/>
                  </a:solidFill>
                  <a:latin typeface="Geneva"/>
                  <a:cs typeface="Geneva"/>
                </a:rPr>
                <a:t> Martin Lemoine</a:t>
              </a:r>
            </a:p>
          </p:txBody>
        </p:sp>
        <p:sp>
          <p:nvSpPr>
            <p:cNvPr id="12" name="Rectangle 11"/>
            <p:cNvSpPr/>
            <p:nvPr/>
          </p:nvSpPr>
          <p:spPr>
            <a:xfrm>
              <a:off x="4794576" y="3861308"/>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Accélération de particules</a:t>
              </a:r>
              <a:endParaRPr lang="en-US" sz="1600" dirty="0">
                <a:solidFill>
                  <a:srgbClr val="000000"/>
                </a:solidFill>
                <a:latin typeface="Geneva"/>
                <a:cs typeface="Geneva"/>
              </a:endParaRPr>
            </a:p>
          </p:txBody>
        </p:sp>
        <p:sp>
          <p:nvSpPr>
            <p:cNvPr id="14" name="Rectangle 13"/>
            <p:cNvSpPr/>
            <p:nvPr/>
          </p:nvSpPr>
          <p:spPr>
            <a:xfrm rot="16200000">
              <a:off x="3928980" y="3051292"/>
              <a:ext cx="1506377" cy="338554"/>
            </a:xfrm>
            <a:prstGeom prst="rect">
              <a:avLst/>
            </a:prstGeom>
          </p:spPr>
          <p:txBody>
            <a:bodyPr wrap="square">
              <a:spAutoFit/>
            </a:bodyPr>
            <a:lstStyle/>
            <a:p>
              <a:pPr lvl="0">
                <a:buSzPct val="100000"/>
              </a:pPr>
              <a:r>
                <a:rPr lang="en-US" sz="1600" dirty="0">
                  <a:solidFill>
                    <a:srgbClr val="0000CC"/>
                  </a:solidFill>
                  <a:latin typeface="Geneva"/>
                  <a:cs typeface="Geneva"/>
                </a:rPr>
                <a:t>ASTHUP</a:t>
              </a:r>
            </a:p>
          </p:txBody>
        </p:sp>
        <p:sp>
          <p:nvSpPr>
            <p:cNvPr id="29" name="Rounded Rectangle 39"/>
            <p:cNvSpPr/>
            <p:nvPr/>
          </p:nvSpPr>
          <p:spPr>
            <a:xfrm>
              <a:off x="4709438" y="2602569"/>
              <a:ext cx="195093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Jet relativiste</a:t>
              </a:r>
            </a:p>
          </p:txBody>
        </p:sp>
      </p:grpSp>
      <p:grpSp>
        <p:nvGrpSpPr>
          <p:cNvPr id="51" name="Grouper 50"/>
          <p:cNvGrpSpPr/>
          <p:nvPr/>
        </p:nvGrpSpPr>
        <p:grpSpPr>
          <a:xfrm>
            <a:off x="4264819" y="865925"/>
            <a:ext cx="6095624" cy="1556129"/>
            <a:chOff x="4570119" y="780448"/>
            <a:chExt cx="6095624" cy="1556129"/>
          </a:xfrm>
        </p:grpSpPr>
        <p:sp>
          <p:nvSpPr>
            <p:cNvPr id="17" name="Rectangle 16"/>
            <p:cNvSpPr/>
            <p:nvPr/>
          </p:nvSpPr>
          <p:spPr>
            <a:xfrm>
              <a:off x="4713102" y="1232847"/>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Développements post-newtoniens</a:t>
              </a:r>
              <a:endParaRPr lang="en-US" sz="1600" dirty="0">
                <a:solidFill>
                  <a:srgbClr val="000000"/>
                </a:solidFill>
                <a:latin typeface="Geneva"/>
                <a:cs typeface="Geneva"/>
              </a:endParaRPr>
            </a:p>
          </p:txBody>
        </p:sp>
        <p:sp>
          <p:nvSpPr>
            <p:cNvPr id="16" name="Rectangle 15"/>
            <p:cNvSpPr/>
            <p:nvPr/>
          </p:nvSpPr>
          <p:spPr>
            <a:xfrm>
              <a:off x="4570119" y="1259359"/>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dirty="0">
                  <a:solidFill>
                    <a:srgbClr val="800000"/>
                  </a:solidFill>
                  <a:latin typeface="Geneva"/>
                  <a:cs typeface="Geneva"/>
                </a:rPr>
                <a:t>Gilles Esposito-Farese </a:t>
              </a:r>
            </a:p>
            <a:p>
              <a:pPr marL="628650" lvl="1" indent="-171450">
                <a:buSzPct val="100000"/>
                <a:buBlip>
                  <a:blip r:embed="rId4"/>
                </a:buBlip>
              </a:pPr>
              <a:r>
                <a:rPr lang="en-US" sz="1600" dirty="0">
                  <a:solidFill>
                    <a:srgbClr val="800000"/>
                  </a:solidFill>
                  <a:latin typeface="Geneva"/>
                  <a:cs typeface="Geneva"/>
                </a:rPr>
                <a:t> Luc Blanchet</a:t>
              </a:r>
            </a:p>
            <a:p>
              <a:pPr marL="628650" lvl="1" indent="-171450">
                <a:buSzPct val="100000"/>
                <a:buBlip>
                  <a:blip r:embed="rId4"/>
                </a:buBlip>
              </a:pPr>
              <a:r>
                <a:rPr lang="en-US" sz="1600" dirty="0">
                  <a:solidFill>
                    <a:srgbClr val="800000"/>
                  </a:solidFill>
                  <a:latin typeface="Geneva"/>
                  <a:cs typeface="Geneva"/>
                </a:rPr>
                <a:t> Guillaume Faye</a:t>
              </a:r>
            </a:p>
          </p:txBody>
        </p:sp>
        <p:sp>
          <p:nvSpPr>
            <p:cNvPr id="15" name="Rectangle 14"/>
            <p:cNvSpPr/>
            <p:nvPr/>
          </p:nvSpPr>
          <p:spPr>
            <a:xfrm rot="16200000">
              <a:off x="4192871" y="1364360"/>
              <a:ext cx="1506377" cy="338554"/>
            </a:xfrm>
            <a:prstGeom prst="rect">
              <a:avLst/>
            </a:prstGeom>
          </p:spPr>
          <p:txBody>
            <a:bodyPr wrap="square">
              <a:spAutoFit/>
            </a:bodyPr>
            <a:lstStyle/>
            <a:p>
              <a:pPr lvl="0">
                <a:buSzPct val="100000"/>
              </a:pPr>
              <a:r>
                <a:rPr lang="en-US" sz="1600" dirty="0">
                  <a:solidFill>
                    <a:srgbClr val="800000"/>
                  </a:solidFill>
                  <a:latin typeface="Geneva"/>
                  <a:cs typeface="Geneva"/>
                </a:rPr>
                <a:t>GReCO</a:t>
              </a:r>
              <a:endParaRPr lang="en-US" sz="1600" dirty="0">
                <a:solidFill>
                  <a:srgbClr val="800000"/>
                </a:solidFill>
                <a:latin typeface="Geneva"/>
                <a:cs typeface="Geneva"/>
              </a:endParaRPr>
            </a:p>
          </p:txBody>
        </p:sp>
        <p:sp>
          <p:nvSpPr>
            <p:cNvPr id="30" name="Rounded Rectangle 39"/>
            <p:cNvSpPr/>
            <p:nvPr/>
          </p:nvSpPr>
          <p:spPr>
            <a:xfrm>
              <a:off x="4709437" y="804871"/>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endParaRPr lang="en-US" sz="1600" b="1" cap="small" dirty="0">
                <a:solidFill>
                  <a:srgbClr val="000000"/>
                </a:solidFill>
                <a:latin typeface="Geneva"/>
                <a:cs typeface="Geneva"/>
              </a:endParaRPr>
            </a:p>
          </p:txBody>
        </p:sp>
      </p:grpSp>
      <p:pic>
        <p:nvPicPr>
          <p:cNvPr id="31" name="Image 30" descr="tidal_disruption_radi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3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951390" y="795220"/>
            <a:ext cx="2875110" cy="245178"/>
          </a:xfrm>
          <a:prstGeom prst="rect">
            <a:avLst/>
          </a:prstGeom>
        </p:spPr>
        <p:txBody>
          <a:bodyPr wrap="square">
            <a:spAutoFit/>
          </a:bodyPr>
          <a:lstStyle/>
          <a:p>
            <a:pPr lvl="0">
              <a:buSzPct val="100000"/>
            </a:pPr>
            <a:r>
              <a:rPr lang="en-US" sz="1100" i="1">
                <a:latin typeface="Geneva"/>
                <a:cs typeface="Geneva"/>
              </a:rPr>
              <a:t>El Mellah</a:t>
            </a:r>
          </a:p>
        </p:txBody>
      </p:sp>
      <p:grpSp>
        <p:nvGrpSpPr>
          <p:cNvPr id="50" name="Grouper 49"/>
          <p:cNvGrpSpPr/>
          <p:nvPr/>
        </p:nvGrpSpPr>
        <p:grpSpPr>
          <a:xfrm>
            <a:off x="3797804" y="3611095"/>
            <a:ext cx="2830457" cy="2956295"/>
            <a:chOff x="3422823" y="3611095"/>
            <a:chExt cx="2830457" cy="2956295"/>
          </a:xfrm>
        </p:grpSpPr>
        <p:pic>
          <p:nvPicPr>
            <p:cNvPr id="34" name="Image 33" descr="disc-jet_Sasha.png"/>
            <p:cNvPicPr>
              <a:picLocks noChangeAspect="1"/>
            </p:cNvPicPr>
            <p:nvPr/>
          </p:nvPicPr>
          <p:blipFill rotWithShape="1">
            <a:blip r:embed="rId6">
              <a:extLst>
                <a:ext uri="{28A0092B-C50C-407E-A947-70E740481C1C}">
                  <a14:useLocalDpi xmlns:a14="http://schemas.microsoft.com/office/drawing/2010/main" val="0"/>
                </a:ext>
              </a:extLst>
            </a:blip>
            <a:srcRect l="12987" t="2492" r="15792" b="12548"/>
            <a:stretch/>
          </p:blipFill>
          <p:spPr>
            <a:xfrm>
              <a:off x="3422823" y="4131733"/>
              <a:ext cx="2580558" cy="2358589"/>
            </a:xfrm>
            <a:prstGeom prst="rect">
              <a:avLst/>
            </a:prstGeom>
            <a:ln>
              <a:noFill/>
            </a:ln>
            <a:effectLst>
              <a:outerShdw blurRad="190500" algn="tl" rotWithShape="0">
                <a:srgbClr val="000000">
                  <a:alpha val="70000"/>
                </a:srgbClr>
              </a:outerShdw>
            </a:effectLst>
          </p:spPr>
        </p:pic>
        <p:pic>
          <p:nvPicPr>
            <p:cNvPr id="39" name="Image 38"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848760">
              <a:off x="5744010" y="3614767"/>
              <a:ext cx="387130" cy="389181"/>
            </a:xfrm>
            <a:prstGeom prst="rect">
              <a:avLst/>
            </a:prstGeom>
          </p:spPr>
        </p:pic>
        <p:cxnSp>
          <p:nvCxnSpPr>
            <p:cNvPr id="40" name="Connecteur droit avec flèche 39"/>
            <p:cNvCxnSpPr/>
            <p:nvPr/>
          </p:nvCxnSpPr>
          <p:spPr>
            <a:xfrm flipV="1">
              <a:off x="4763821" y="4131733"/>
              <a:ext cx="1037047" cy="2340513"/>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a:endCxn id="34" idx="0"/>
            </p:cNvCxnSpPr>
            <p:nvPr/>
          </p:nvCxnSpPr>
          <p:spPr>
            <a:xfrm flipV="1">
              <a:off x="4709437" y="4131733"/>
              <a:ext cx="3665" cy="235859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pic>
          <p:nvPicPr>
            <p:cNvPr id="46" name="Image 45"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511694" y="3610069"/>
              <a:ext cx="387130" cy="389181"/>
            </a:xfrm>
            <a:prstGeom prst="rect">
              <a:avLst/>
            </a:prstGeom>
          </p:spPr>
        </p:pic>
        <p:sp>
          <p:nvSpPr>
            <p:cNvPr id="47" name="Rectangle 46"/>
            <p:cNvSpPr/>
            <p:nvPr/>
          </p:nvSpPr>
          <p:spPr>
            <a:xfrm>
              <a:off x="5170604" y="3647460"/>
              <a:ext cx="583497" cy="338554"/>
            </a:xfrm>
            <a:prstGeom prst="rect">
              <a:avLst/>
            </a:prstGeom>
          </p:spPr>
          <p:txBody>
            <a:bodyPr wrap="square">
              <a:spAutoFit/>
            </a:bodyPr>
            <a:lstStyle/>
            <a:p>
              <a:pPr lvl="0">
                <a:buSzPct val="100000"/>
              </a:pPr>
              <a:r>
                <a:rPr lang="en-US" sz="1600" dirty="0">
                  <a:solidFill>
                    <a:srgbClr val="000000"/>
                  </a:solidFill>
                  <a:latin typeface="Geneva"/>
                  <a:cs typeface="Geneva"/>
                </a:rPr>
                <a:t>?</a:t>
              </a:r>
            </a:p>
          </p:txBody>
        </p:sp>
        <p:sp>
          <p:nvSpPr>
            <p:cNvPr id="49" name="Rectangle 48"/>
            <p:cNvSpPr/>
            <p:nvPr/>
          </p:nvSpPr>
          <p:spPr>
            <a:xfrm rot="5400000">
              <a:off x="4684920" y="4999030"/>
              <a:ext cx="2875110" cy="261610"/>
            </a:xfrm>
            <a:prstGeom prst="rect">
              <a:avLst/>
            </a:prstGeom>
          </p:spPr>
          <p:txBody>
            <a:bodyPr wrap="square">
              <a:spAutoFit/>
            </a:bodyPr>
            <a:lstStyle/>
            <a:p>
              <a:pPr lvl="0" algn="r">
                <a:buSzPct val="100000"/>
              </a:pPr>
              <a:r>
                <a:rPr lang="en-US" sz="1100" i="1">
                  <a:latin typeface="Geneva"/>
                  <a:cs typeface="Geneva"/>
                </a:rPr>
                <a:t>Kathirgamaraju+18</a:t>
              </a:r>
            </a:p>
          </p:txBody>
        </p:sp>
      </p:grpSp>
      <p:sp>
        <p:nvSpPr>
          <p:cNvPr id="53" name="Rectangle 52"/>
          <p:cNvSpPr/>
          <p:nvPr/>
        </p:nvSpPr>
        <p:spPr>
          <a:xfrm>
            <a:off x="4407802" y="2370521"/>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endParaRPr lang="en-US" sz="1600" dirty="0">
              <a:solidFill>
                <a:srgbClr val="000000"/>
              </a:solidFill>
              <a:latin typeface="Geneva"/>
              <a:cs typeface="Geneva"/>
            </a:endParaRPr>
          </a:p>
        </p:txBody>
      </p:sp>
      <p:sp>
        <p:nvSpPr>
          <p:cNvPr id="54" name="Rectangle 53"/>
          <p:cNvSpPr/>
          <p:nvPr/>
        </p:nvSpPr>
        <p:spPr>
          <a:xfrm>
            <a:off x="4257593" y="2381018"/>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 </a:t>
            </a: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2012</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16059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90000"/>
              </a:lnSpc>
              <a:buSzPct val="100000"/>
            </a:pPr>
            <a:endParaRPr lang="en-US">
              <a:solidFill>
                <a:srgbClr val="000000"/>
              </a:solidFill>
              <a:latin typeface="Geneva"/>
              <a:cs typeface="Geneva"/>
            </a:endParaRPr>
          </a:p>
          <a:p>
            <a:pPr marL="171450" indent="-171450">
              <a:lnSpc>
                <a:spcPct val="11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1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3"/>
              </a:buBlip>
            </a:pPr>
            <a:r>
              <a:rPr lang="en-US" smtClean="0">
                <a:solidFill>
                  <a:srgbClr val="000000"/>
                </a:solidFill>
                <a:latin typeface="Geneva"/>
                <a:cs typeface="Geneva"/>
              </a:rPr>
              <a:t> inductif</a:t>
            </a:r>
          </a:p>
          <a:p>
            <a:pPr marL="171450" lvl="0" indent="-171450">
              <a:lnSpc>
                <a:spcPct val="110000"/>
              </a:lnSpc>
              <a:buSzPct val="100000"/>
              <a:buBlip>
                <a:blip r:embed="rId3"/>
              </a:buBlip>
            </a:pPr>
            <a:r>
              <a:rPr lang="en-US">
                <a:solidFill>
                  <a:srgbClr val="000000"/>
                </a:solidFill>
                <a:latin typeface="Geneva"/>
                <a:cs typeface="Geneva"/>
              </a:rPr>
              <a:t> immersif</a:t>
            </a:r>
          </a:p>
          <a:p>
            <a:pPr marL="171450" lvl="0" indent="-171450">
              <a:lnSpc>
                <a:spcPct val="110000"/>
              </a:lnSpc>
              <a:buSzPct val="100000"/>
              <a:buBlip>
                <a:blip r:embed="rId3"/>
              </a:buBlip>
            </a:pPr>
            <a:r>
              <a:rPr lang="en-US" smtClean="0">
                <a:solidFill>
                  <a:srgbClr val="000000"/>
                </a:solidFill>
                <a:latin typeface="Geneva"/>
                <a:cs typeface="Geneva"/>
              </a:rPr>
              <a:t> intéractif</a:t>
            </a:r>
          </a:p>
        </p:txBody>
      </p:sp>
      <p:sp>
        <p:nvSpPr>
          <p:cNvPr id="16" name="Rounded Rectangle 39"/>
          <p:cNvSpPr/>
          <p:nvPr/>
        </p:nvSpPr>
        <p:spPr>
          <a:xfrm>
            <a:off x="152507" y="814274"/>
            <a:ext cx="1593860" cy="610881"/>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Méthodologie </a:t>
            </a:r>
          </a:p>
          <a:p>
            <a:pPr algn="ctr"/>
            <a:r>
              <a:rPr lang="en-US" sz="1600" b="1" cap="small" dirty="0">
                <a:solidFill>
                  <a:srgbClr val="000000"/>
                </a:solidFill>
                <a:latin typeface="Geneva"/>
                <a:cs typeface="Geneva"/>
              </a:rPr>
              <a:t>Pédagogique</a:t>
            </a:r>
          </a:p>
        </p:txBody>
      </p:sp>
      <p:grpSp>
        <p:nvGrpSpPr>
          <p:cNvPr id="8" name="Grouper 7"/>
          <p:cNvGrpSpPr/>
          <p:nvPr/>
        </p:nvGrpSpPr>
        <p:grpSpPr>
          <a:xfrm>
            <a:off x="2015038"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4"/>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3"/>
                </a:buBlip>
              </a:pPr>
              <a:r>
                <a:rPr lang="en-US" sz="1600" smtClean="0">
                  <a:solidFill>
                    <a:srgbClr val="000000"/>
                  </a:solidFill>
                  <a:latin typeface="Geneva"/>
                  <a:cs typeface="Geneva"/>
                </a:rPr>
                <a:t> Applet Mathematica</a:t>
              </a:r>
            </a:p>
            <a:p>
              <a:pPr marL="171450" lvl="0" indent="-171450">
                <a:buSzPct val="100000"/>
                <a:buBlip>
                  <a:blip r:embed="rId3"/>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pic>
        <p:nvPicPr>
          <p:cNvPr id="3" name="Image 2" descr="vaclogo.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80" y="4486857"/>
            <a:ext cx="1526544" cy="19552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8" name="Rounded Rectangle 39"/>
          <p:cNvSpPr/>
          <p:nvPr/>
        </p:nvSpPr>
        <p:spPr>
          <a:xfrm>
            <a:off x="152506" y="145409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152506" y="2625603"/>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152506" y="422416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Numérique</a:t>
            </a:r>
          </a:p>
        </p:txBody>
      </p:sp>
      <p:sp>
        <p:nvSpPr>
          <p:cNvPr id="11" name="Rectangle 10"/>
          <p:cNvSpPr/>
          <p:nvPr/>
        </p:nvSpPr>
        <p:spPr>
          <a:xfrm>
            <a:off x="152506" y="3023840"/>
            <a:ext cx="8224371" cy="1077218"/>
          </a:xfrm>
          <a:prstGeom prst="rect">
            <a:avLst/>
          </a:prstGeom>
        </p:spPr>
        <p:txBody>
          <a:bodyPr wrap="square">
            <a:spAutoFit/>
          </a:bodyPr>
          <a:lstStyle/>
          <a:p>
            <a:pPr lvl="0">
              <a:buSzPct val="100000"/>
            </a:pPr>
            <a:r>
              <a:rPr lang="en-US" sz="1600" dirty="0">
                <a:solidFill>
                  <a:srgbClr val="000000"/>
                </a:solidFill>
                <a:latin typeface="Geneva"/>
                <a:cs typeface="Geneva"/>
              </a:rPr>
              <a:t>Centre de préparation à l’Agrégation de Montrouge – Agnès Maître</a:t>
            </a:r>
          </a:p>
          <a:p>
            <a:pPr marL="628650" lvl="1" indent="-171450">
              <a:buSzPct val="100000"/>
              <a:buBlip>
                <a:blip r:embed="rId3"/>
              </a:buBlip>
            </a:pPr>
            <a:r>
              <a:rPr lang="en-US" sz="1600" dirty="0">
                <a:solidFill>
                  <a:srgbClr val="000000"/>
                </a:solidFill>
                <a:latin typeface="Geneva"/>
                <a:cs typeface="Geneva"/>
              </a:rPr>
              <a:t> Montages expérimentaux</a:t>
            </a:r>
          </a:p>
          <a:p>
            <a:pPr marL="628650" lvl="1" indent="-171450">
              <a:buSzPct val="100000"/>
              <a:buBlip>
                <a:blip r:embed="rId3"/>
              </a:buBlip>
            </a:pPr>
            <a:r>
              <a:rPr lang="en-US" sz="1600" dirty="0" smtClean="0">
                <a:solidFill>
                  <a:srgbClr val="000000"/>
                </a:solidFill>
                <a:latin typeface="Geneva"/>
                <a:cs typeface="Geneva"/>
              </a:rPr>
              <a:t> Leçons</a:t>
            </a:r>
          </a:p>
          <a:p>
            <a:pPr lvl="0">
              <a:buSzPct val="100000"/>
            </a:pPr>
            <a:r>
              <a:rPr lang="en-US" sz="1600" dirty="0">
                <a:solidFill>
                  <a:srgbClr val="000000"/>
                </a:solidFill>
                <a:latin typeface="Geneva"/>
                <a:cs typeface="Geneva"/>
              </a:rPr>
              <a:t>Master des métiers de l’enseignement : CAPES</a:t>
            </a:r>
          </a:p>
        </p:txBody>
      </p:sp>
      <p:sp>
        <p:nvSpPr>
          <p:cNvPr id="12" name="Rectangle 11"/>
          <p:cNvSpPr/>
          <p:nvPr/>
        </p:nvSpPr>
        <p:spPr>
          <a:xfrm>
            <a:off x="152506" y="4650793"/>
            <a:ext cx="8224371" cy="2092880"/>
          </a:xfrm>
          <a:prstGeom prst="rect">
            <a:avLst/>
          </a:prstGeom>
        </p:spPr>
        <p:txBody>
          <a:bodyPr wrap="square">
            <a:spAutoFit/>
          </a:bodyPr>
          <a:lstStyle/>
          <a:p>
            <a:pPr lvl="0">
              <a:buSzPct val="100000"/>
            </a:pPr>
            <a:r>
              <a:rPr lang="en-US" sz="1600" dirty="0">
                <a:solidFill>
                  <a:srgbClr val="000000"/>
                </a:solidFill>
                <a:latin typeface="Geneva"/>
                <a:cs typeface="Geneva"/>
              </a:rPr>
              <a:t>Initiation à l’outil informatique</a:t>
            </a:r>
          </a:p>
          <a:p>
            <a:pPr marL="628650" lvl="1" indent="-171450">
              <a:buSzPct val="100000"/>
              <a:buBlip>
                <a:blip r:embed="rId3"/>
              </a:buBlip>
            </a:pPr>
            <a:r>
              <a:rPr lang="en-US" sz="1600" dirty="0">
                <a:solidFill>
                  <a:srgbClr val="000000"/>
                </a:solidFill>
                <a:latin typeface="Geneva"/>
                <a:cs typeface="Geneva"/>
              </a:rPr>
              <a:t> L1 Python</a:t>
            </a:r>
          </a:p>
          <a:p>
            <a:pPr marL="628650" lvl="1" indent="-171450">
              <a:buSzPct val="100000"/>
              <a:buBlip>
                <a:blip r:embed="rId3"/>
              </a:buBlip>
            </a:pPr>
            <a:r>
              <a:rPr lang="en-US" sz="1600" dirty="0">
                <a:solidFill>
                  <a:srgbClr val="000000"/>
                </a:solidFill>
                <a:latin typeface="Geneva"/>
                <a:cs typeface="Geneva"/>
              </a:rPr>
              <a:t> L1-L2 Ateliers de recherche encadrée – Emmanuel Rollinde</a:t>
            </a:r>
          </a:p>
          <a:p>
            <a:pPr marL="628650" lvl="1" indent="-171450">
              <a:buSzPct val="100000"/>
              <a:buBlip>
                <a:blip r:embed="rId3"/>
              </a:buBlip>
            </a:pPr>
            <a:r>
              <a:rPr lang="en-US" sz="1600" dirty="0">
                <a:solidFill>
                  <a:srgbClr val="000000"/>
                </a:solidFill>
                <a:latin typeface="Geneva"/>
                <a:cs typeface="Geneva"/>
              </a:rPr>
              <a:t> M1 Méthodes numériques et informatiques – Jacques Lefrère</a:t>
            </a:r>
          </a:p>
          <a:p>
            <a:pPr lvl="0">
              <a:buSzPct val="100000"/>
            </a:pPr>
            <a:r>
              <a:rPr lang="en-US" sz="1600" dirty="0">
                <a:solidFill>
                  <a:srgbClr val="000000"/>
                </a:solidFill>
                <a:latin typeface="Geneva"/>
                <a:cs typeface="Geneva"/>
              </a:rPr>
              <a:t>Algorithmique et résolution numérique</a:t>
            </a:r>
          </a:p>
          <a:p>
            <a:pPr marL="628650" lvl="1" indent="-171450">
              <a:buSzPct val="100000"/>
              <a:buBlip>
                <a:blip r:embed="rId3"/>
              </a:buBlip>
            </a:pPr>
            <a:r>
              <a:rPr lang="en-US" sz="1600" dirty="0">
                <a:solidFill>
                  <a:srgbClr val="000000"/>
                </a:solidFill>
                <a:latin typeface="Geneva"/>
                <a:cs typeface="Geneva"/>
              </a:rPr>
              <a:t> Différences / volumes finis</a:t>
            </a:r>
          </a:p>
          <a:p>
            <a:pPr marL="628650" lvl="1" indent="-171450">
              <a:buSzPct val="100000"/>
              <a:buBlip>
                <a:blip r:embed="rId3"/>
              </a:buBlip>
            </a:pPr>
            <a:r>
              <a:rPr lang="en-US" sz="1600" dirty="0">
                <a:solidFill>
                  <a:srgbClr val="000000"/>
                </a:solidFill>
                <a:latin typeface="Geneva"/>
                <a:cs typeface="Geneva"/>
              </a:rPr>
              <a:t> Monte-Carlo</a:t>
            </a:r>
          </a:p>
          <a:p>
            <a:pPr lvl="0">
              <a:buSzPct val="100000"/>
            </a:pPr>
            <a:endParaRPr lang="en-US" sz="1600" dirty="0">
              <a:solidFill>
                <a:srgbClr val="000000"/>
              </a:solidFill>
              <a:latin typeface="Geneva"/>
              <a:cs typeface="Geneva"/>
            </a:endParaRPr>
          </a:p>
        </p:txBody>
      </p:sp>
      <p:sp>
        <p:nvSpPr>
          <p:cNvPr id="15" name="Rectangle 14"/>
          <p:cNvSpPr/>
          <p:nvPr/>
        </p:nvSpPr>
        <p:spPr>
          <a:xfrm>
            <a:off x="3230" y="1583017"/>
            <a:ext cx="8224371"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Physique : CM, TD, TP</a:t>
            </a:r>
          </a:p>
          <a:p>
            <a:pPr marL="628650" lvl="1" indent="-171450">
              <a:buSzPct val="100000"/>
              <a:buBlip>
                <a:blip r:embed="rId3"/>
              </a:buBlip>
            </a:pPr>
            <a:r>
              <a:rPr lang="en-US" sz="1600" dirty="0" smtClean="0">
                <a:solidFill>
                  <a:srgbClr val="000000"/>
                </a:solidFill>
                <a:latin typeface="Geneva"/>
                <a:cs typeface="Geneva"/>
              </a:rPr>
              <a:t> PACES</a:t>
            </a:r>
          </a:p>
          <a:p>
            <a:pPr marL="628650" lvl="1" indent="-171450">
              <a:buSzPct val="100000"/>
              <a:buBlip>
                <a:blip r:embed="rId3"/>
              </a:buBlip>
            </a:pPr>
            <a:r>
              <a:rPr lang="en-US" sz="1600" dirty="0">
                <a:solidFill>
                  <a:srgbClr val="000000"/>
                </a:solidFill>
                <a:latin typeface="Geneva"/>
                <a:cs typeface="Geneva"/>
              </a:rPr>
              <a:t> Mécanique</a:t>
            </a:r>
            <a:endParaRPr lang="en-US" sz="1600" dirty="0" smtClean="0">
              <a:solidFill>
                <a:srgbClr val="000000"/>
              </a:solidFill>
              <a:latin typeface="Geneva"/>
              <a:cs typeface="Geneva"/>
            </a:endParaRPr>
          </a:p>
        </p:txBody>
      </p:sp>
      <p:sp>
        <p:nvSpPr>
          <p:cNvPr id="16" name="Rectangle 15"/>
          <p:cNvSpPr/>
          <p:nvPr/>
        </p:nvSpPr>
        <p:spPr>
          <a:xfrm>
            <a:off x="3230" y="623101"/>
            <a:ext cx="8224371" cy="830997"/>
          </a:xfrm>
          <a:prstGeom prst="rect">
            <a:avLst/>
          </a:prstGeom>
        </p:spPr>
        <p:txBody>
          <a:bodyPr wrap="square">
            <a:spAutoFit/>
          </a:bodyPr>
          <a:lstStyle/>
          <a:p>
            <a:pPr lvl="0">
              <a:buSzPct val="100000"/>
            </a:pPr>
            <a:r>
              <a:rPr lang="en-US" sz="1600">
                <a:solidFill>
                  <a:srgbClr val="000000"/>
                </a:solidFill>
                <a:latin typeface="Geneva"/>
                <a:cs typeface="Geneva"/>
              </a:rPr>
              <a:t>Diversification des profils des étudiants</a:t>
            </a:r>
          </a:p>
          <a:p>
            <a:pPr marL="628650" lvl="1" indent="-171450">
              <a:buSzPct val="100000"/>
              <a:buBlip>
                <a:blip r:embed="rId3"/>
              </a:buBlip>
            </a:pPr>
            <a:r>
              <a:rPr lang="en-US" sz="1600" dirty="0">
                <a:solidFill>
                  <a:srgbClr val="000000"/>
                </a:solidFill>
                <a:latin typeface="Geneva"/>
                <a:cs typeface="Geneva"/>
              </a:rPr>
              <a:t> Parcours MIPI / PCGI</a:t>
            </a:r>
          </a:p>
          <a:p>
            <a:pPr marL="628650" lvl="1" indent="-171450">
              <a:buSzPct val="100000"/>
              <a:buBlip>
                <a:blip r:embed="rId3"/>
              </a:buBlip>
            </a:pPr>
            <a:r>
              <a:rPr lang="en-US" sz="1600" dirty="0">
                <a:solidFill>
                  <a:srgbClr val="000000"/>
                </a:solidFill>
                <a:latin typeface="Geneva"/>
                <a:cs typeface="Geneva"/>
              </a:rPr>
              <a:t> Majeur / mineur</a:t>
            </a:r>
          </a:p>
        </p:txBody>
      </p:sp>
    </p:spTree>
    <p:extLst>
      <p:ext uri="{BB962C8B-B14F-4D97-AF65-F5344CB8AC3E}">
        <p14:creationId xmlns:p14="http://schemas.microsoft.com/office/powerpoint/2010/main" val="20917349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14" name="Rectangle 13"/>
          <p:cNvSpPr/>
          <p:nvPr/>
        </p:nvSpPr>
        <p:spPr>
          <a:xfrm>
            <a:off x="588562" y="1228490"/>
            <a:ext cx="8224371" cy="1154162"/>
          </a:xfrm>
          <a:prstGeom prst="rect">
            <a:avLst/>
          </a:prstGeom>
        </p:spPr>
        <p:txBody>
          <a:bodyPr wrap="square">
            <a:spAutoFit/>
          </a:bodyPr>
          <a:lstStyle/>
          <a:p>
            <a:pPr marL="171450" lvl="0" indent="-171450">
              <a:lnSpc>
                <a:spcPct val="200000"/>
              </a:lnSpc>
              <a:buSzPct val="100000"/>
              <a:buBlip>
                <a:blip r:embed="rId3"/>
              </a:buBlip>
            </a:pPr>
            <a:r>
              <a:rPr lang="en-US">
                <a:solidFill>
                  <a:srgbClr val="000000"/>
                </a:solidFill>
                <a:latin typeface="Geneva"/>
                <a:cs typeface="Geneva"/>
              </a:rPr>
              <a:t> Papiers : rang A &amp; 1e auteur</a:t>
            </a:r>
          </a:p>
          <a:p>
            <a:pPr marL="171450" lvl="0" indent="-171450">
              <a:lnSpc>
                <a:spcPct val="200000"/>
              </a:lnSpc>
              <a:buSzPct val="100000"/>
              <a:buBlip>
                <a:blip r:embed="rId3"/>
              </a:buBlip>
            </a:pPr>
            <a:r>
              <a:rPr lang="en-US">
                <a:solidFill>
                  <a:srgbClr val="000000"/>
                </a:solidFill>
                <a:latin typeface="Geneva"/>
                <a:cs typeface="Geneva"/>
              </a:rPr>
              <a:t> Collaborations</a:t>
            </a:r>
            <a:endParaRPr lang="en-US">
              <a:solidFill>
                <a:srgbClr val="000000"/>
              </a:solidFill>
              <a:latin typeface="Geneva"/>
              <a:cs typeface="Geneva"/>
            </a:endParaRPr>
          </a:p>
        </p:txBody>
      </p:sp>
    </p:spTree>
    <p:extLst>
      <p:ext uri="{BB962C8B-B14F-4D97-AF65-F5344CB8AC3E}">
        <p14:creationId xmlns:p14="http://schemas.microsoft.com/office/powerpoint/2010/main" val="199813523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5261070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73401" y="1191857"/>
            <a:ext cx="2860477" cy="830997"/>
          </a:xfrm>
          <a:prstGeom prst="rect">
            <a:avLst/>
          </a:prstGeom>
        </p:spPr>
        <p:txBody>
          <a:bodyPr wrap="square">
            <a:spAutoFit/>
          </a:bodyPr>
          <a:lstStyle/>
          <a:p>
            <a:pPr marL="171450" lvl="0" indent="-171450">
              <a:buSzPct val="100000"/>
              <a:buBlip>
                <a:blip r:embed="rId3"/>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a:t>
            </a:r>
          </a:p>
          <a:p>
            <a:pPr marL="171450" lvl="0" indent="-171450">
              <a:buSzPct val="100000"/>
              <a:buBlip>
                <a:blip r:embed="rId3"/>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capture de neutrons</a:t>
              </a:r>
            </a:p>
            <a:p>
              <a:pPr marL="628650" lvl="1" indent="-171450">
                <a:buSzPct val="100000"/>
                <a:buBlip>
                  <a:blip r:embed="rId3"/>
                </a:buBlip>
              </a:pPr>
              <a:r>
                <a:rPr lang="en-US" sz="1600" dirty="0" smtClean="0">
                  <a:solidFill>
                    <a:srgbClr val="000000"/>
                  </a:solidFill>
                  <a:latin typeface="Geneva"/>
                  <a:cs typeface="Geneva"/>
                </a:rPr>
                <a:t> retombées d’accrétion</a:t>
              </a:r>
            </a:p>
            <a:p>
              <a:pPr marL="628650" lvl="1" indent="-171450">
                <a:buSzPct val="100000"/>
                <a:buBlip>
                  <a:blip r:embed="rId3"/>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a:t>
            </a:r>
            <a:r>
              <a:rPr lang="en-US" sz="1600" dirty="0">
                <a:solidFill>
                  <a:srgbClr val="000000"/>
                </a:solidFill>
                <a:latin typeface="Geneva"/>
                <a:cs typeface="Geneva"/>
              </a:rPr>
              <a:t>~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23007" y="3515901"/>
            <a:ext cx="3095575"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endParaRPr lang="en-US" sz="1600" dirty="0">
              <a:solidFill>
                <a:srgbClr val="000000"/>
              </a:solidFill>
              <a:latin typeface="Geneva"/>
              <a:cs typeface="Geneva"/>
            </a:endParaRP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800000"/>
                </a:solidFill>
                <a:latin typeface="Geneva"/>
                <a:cs typeface="Geneva"/>
              </a:rPr>
              <a:t> jet relativiste</a:t>
            </a:r>
          </a:p>
          <a:p>
            <a:pPr marL="628650" lvl="1" indent="-171450">
              <a:buSzPct val="100000"/>
              <a:buBlip>
                <a:blip r:embed="rId3"/>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pic>
        <p:nvPicPr>
          <p:cNvPr id="34" name="Image 33" descr="Masses_of_Dead_Stars_LIGO_Virgo.png"/>
          <p:cNvPicPr>
            <a:picLocks noChangeAspect="1"/>
          </p:cNvPicPr>
          <p:nvPr/>
        </p:nvPicPr>
        <p:blipFill rotWithShape="1">
          <a:blip r:embed="rId4">
            <a:extLst>
              <a:ext uri="{28A0092B-C50C-407E-A947-70E740481C1C}">
                <a14:useLocalDpi xmlns:a14="http://schemas.microsoft.com/office/drawing/2010/main" val="0"/>
              </a:ext>
            </a:extLst>
          </a:blip>
          <a:srcRect l="8376" r="13036" b="8670"/>
          <a:stretch/>
        </p:blipFill>
        <p:spPr>
          <a:xfrm>
            <a:off x="4122481" y="697389"/>
            <a:ext cx="4078928" cy="22499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54883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42622380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extLst>
              <a:ext uri="{28A0092B-C50C-407E-A947-70E740481C1C}">
                <a14:useLocalDpi xmlns:a14="http://schemas.microsoft.com/office/drawing/2010/main" val="0"/>
              </a:ext>
            </a:extLst>
          </a:blip>
          <a:srcRect l="12672" r="7829"/>
          <a:stretch/>
        </p:blipFill>
        <p:spPr>
          <a:xfrm>
            <a:off x="-61064" y="941593"/>
            <a:ext cx="9266125" cy="4980987"/>
          </a:xfrm>
          <a:prstGeom prst="rect">
            <a:avLst/>
          </a:prstGeom>
          <a:ln>
            <a:noFill/>
          </a:ln>
          <a:effectLst>
            <a:outerShdw blurRad="190500" algn="tl" rotWithShape="0">
              <a:srgbClr val="000000">
                <a:alpha val="70000"/>
              </a:srgbClr>
            </a:outerShdw>
          </a:effectLst>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23874188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Motivations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a:t>
            </a:r>
            <a:endParaRPr lang="en-US" sz="1600">
              <a:solidFill>
                <a:srgbClr val="000000"/>
              </a:solidFill>
              <a:latin typeface="Geneva"/>
              <a:cs typeface="Geneva"/>
            </a:endParaRPr>
          </a:p>
          <a:p>
            <a:pPr marL="171450" lvl="0" indent="-171450">
              <a:buSzPct val="100000"/>
              <a:buBlip>
                <a:blip r:embed="rId6"/>
              </a:buBlip>
            </a:pPr>
            <a:r>
              <a:rPr lang="en-US" sz="1600">
                <a:solidFill>
                  <a:srgbClr val="000000"/>
                </a:solidFill>
                <a:latin typeface="Geneva"/>
                <a:cs typeface="Geneva"/>
              </a:rPr>
              <a:t> </a:t>
            </a:r>
            <a:r>
              <a:rPr lang="en-US" sz="1600">
                <a:solidFill>
                  <a:srgbClr val="000000"/>
                </a:solidFill>
                <a:latin typeface="Geneva"/>
                <a:cs typeface="Geneva"/>
              </a:rPr>
              <a:t>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transferts</a:t>
              </a:r>
              <a:endParaRPr lang="en-US" sz="1600">
                <a:solidFill>
                  <a:srgbClr val="000000"/>
                </a:solidFill>
                <a:latin typeface="Geneva"/>
                <a:cs typeface="Geneva"/>
              </a:endParaRP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10</a:t>
            </a:r>
            <a:r>
              <a:rPr lang="en-US" sz="1400" baseline="30000">
                <a:solidFill>
                  <a:srgbClr val="000000"/>
                </a:solidFill>
                <a:latin typeface="Geneva"/>
                <a:cs typeface="Geneva"/>
              </a:rPr>
              <a:t>-6 </a:t>
            </a:r>
            <a:r>
              <a:rPr lang="en-US" sz="1400">
                <a:solidFill>
                  <a:srgbClr val="000000"/>
                </a:solidFill>
                <a:latin typeface="Geneva"/>
                <a:cs typeface="Geneva"/>
              </a:rPr>
              <a:t>M</a:t>
            </a:r>
            <a:r>
              <a:rPr lang="en-US" sz="1400" baseline="-25000">
                <a:solidFill>
                  <a:srgbClr val="000000"/>
                </a:solidFill>
                <a:latin typeface="Geneva"/>
                <a:cs typeface="Geneva"/>
              </a:rPr>
              <a:t>☉</a:t>
            </a:r>
            <a:r>
              <a:rPr lang="en-US" sz="1400">
                <a:solidFill>
                  <a:srgbClr val="000000"/>
                </a:solidFill>
                <a:latin typeface="Geneva"/>
                <a:cs typeface="Geneva"/>
              </a:rPr>
              <a:t>/an</a:t>
            </a:r>
          </a:p>
          <a:p>
            <a:pPr marL="171450" lvl="0" indent="-171450">
              <a:buSzPct val="100000"/>
              <a:buBlip>
                <a:blip r:embed="rId4"/>
              </a:buBlip>
            </a:pPr>
            <a:r>
              <a:rPr lang="en-US" sz="1400">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vue</a:t>
            </a:r>
          </a:p>
        </p:txBody>
      </p:sp>
      <p:pic>
        <p:nvPicPr>
          <p:cNvPr id="4" name="Image 3" descr="logo_athen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6073890"/>
            <a:ext cx="2271498" cy="550067"/>
          </a:xfrm>
          <a:prstGeom prst="rect">
            <a:avLst/>
          </a:prstGeom>
        </p:spPr>
      </p:pic>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grpSp>
        <p:nvGrpSpPr>
          <p:cNvPr id="24" name="Grouper 23"/>
          <p:cNvGrpSpPr/>
          <p:nvPr/>
        </p:nvGrpSpPr>
        <p:grpSpPr>
          <a:xfrm>
            <a:off x="378525" y="2490337"/>
            <a:ext cx="3315850" cy="830819"/>
            <a:chOff x="250610" y="2367992"/>
            <a:chExt cx="3315850" cy="830819"/>
          </a:xfrm>
        </p:grpSpPr>
        <p:grpSp>
          <p:nvGrpSpPr>
            <p:cNvPr id="22" name="Grouper 21"/>
            <p:cNvGrpSpPr/>
            <p:nvPr/>
          </p:nvGrpSpPr>
          <p:grpSpPr>
            <a:xfrm>
              <a:off x="427371" y="2577616"/>
              <a:ext cx="3139089" cy="400110"/>
              <a:chOff x="0" y="2548281"/>
              <a:chExt cx="3139089" cy="400110"/>
            </a:xfrm>
          </p:grpSpPr>
          <p:sp>
            <p:nvSpPr>
              <p:cNvPr id="18" name="Rectangle 17"/>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0" name="Rectangle 19"/>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3" name="Ellipse 22"/>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a:t>
            </a:r>
            <a:r>
              <a:rPr lang="en-US" sz="2000" dirty="0">
                <a:latin typeface="Geneva"/>
                <a:cs typeface="Geneva"/>
              </a:rPr>
              <a:t>supergéantes rouges)</a:t>
            </a:r>
            <a:r>
              <a:rPr lang="en-US" sz="2000" dirty="0">
                <a:latin typeface="Geneva"/>
                <a:cs typeface="Geneva"/>
              </a:rPr>
              <a:t>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31" name="Image 30" descr="empirical_clump_event.png"/>
          <p:cNvPicPr>
            <a:picLocks/>
          </p:cNvPicPr>
          <p:nvPr/>
        </p:nvPicPr>
        <p:blipFill rotWithShape="1">
          <a:blip r:embed="rId6">
            <a:alphaModFix/>
            <a:extLst>
              <a:ext uri="{28A0092B-C50C-407E-A947-70E740481C1C}">
                <a14:useLocalDpi xmlns:a14="http://schemas.microsoft.com/office/drawing/2010/main" val="0"/>
              </a:ext>
            </a:extLst>
          </a:blip>
          <a:srcRect l="25807"/>
          <a:stretch/>
        </p:blipFill>
        <p:spPr>
          <a:xfrm rot="5400000" flipV="1">
            <a:off x="1140462" y="4556320"/>
            <a:ext cx="2310944" cy="1099108"/>
          </a:xfrm>
          <a:prstGeom prst="rect">
            <a:avLst/>
          </a:prstGeom>
        </p:spPr>
      </p:pic>
      <p:grpSp>
        <p:nvGrpSpPr>
          <p:cNvPr id="3" name="Grouper 2"/>
          <p:cNvGrpSpPr/>
          <p:nvPr/>
        </p:nvGrpSpPr>
        <p:grpSpPr>
          <a:xfrm>
            <a:off x="4213833" y="4641855"/>
            <a:ext cx="8224371" cy="1946092"/>
            <a:chOff x="4494147" y="3042215"/>
            <a:chExt cx="8224371" cy="1946092"/>
          </a:xfrm>
        </p:grpSpPr>
        <p:sp>
          <p:nvSpPr>
            <p:cNvPr id="15" name="Rectangle à coins arrondis 14"/>
            <p:cNvSpPr/>
            <p:nvPr/>
          </p:nvSpPr>
          <p:spPr>
            <a:xfrm>
              <a:off x="4494147" y="3042215"/>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574638"/>
              <a:ext cx="8224371" cy="900759"/>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t>
              </a:r>
              <a:r>
                <a:rPr lang="en-US" sz="1600" dirty="0">
                  <a:latin typeface="Geneva"/>
                  <a:cs typeface="Geneva"/>
                </a:rPr>
                <a:t>Morphologie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32" name="Rectangle 31"/>
            <p:cNvSpPr/>
            <p:nvPr/>
          </p:nvSpPr>
          <p:spPr>
            <a:xfrm>
              <a:off x="4646226" y="4358391"/>
              <a:ext cx="4778087"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ont été surestimés d’un facteur ~10</a:t>
              </a:r>
            </a:p>
          </p:txBody>
        </p:sp>
      </p:grpSp>
      <p:sp>
        <p:nvSpPr>
          <p:cNvPr id="17" name="Rectangle à coins arrondis 16"/>
          <p:cNvSpPr/>
          <p:nvPr/>
        </p:nvSpPr>
        <p:spPr>
          <a:xfrm>
            <a:off x="6595235" y="671438"/>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spTree>
    <p:extLst>
      <p:ext uri="{BB962C8B-B14F-4D97-AF65-F5344CB8AC3E}">
        <p14:creationId xmlns:p14="http://schemas.microsoft.com/office/powerpoint/2010/main" val="33138872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3257378" y="721811"/>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p>
          </p:txBody>
        </p:sp>
      </p:gr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73401" y="1191857"/>
            <a:ext cx="2860477" cy="830997"/>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a:t>
            </a:r>
          </a:p>
          <a:p>
            <a:pPr marL="171450" lvl="0" indent="-171450">
              <a:buSzPct val="100000"/>
              <a:buBlip>
                <a:blip r:embed="rId4"/>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000000"/>
                  </a:solidFill>
                  <a:latin typeface="Geneva"/>
                  <a:cs typeface="Geneva"/>
                </a:rPr>
                <a:t> capture de neutrons</a:t>
              </a:r>
            </a:p>
            <a:p>
              <a:pPr marL="628650" lvl="1" indent="-171450">
                <a:buSzPct val="100000"/>
                <a:buBlip>
                  <a:blip r:embed="rId4"/>
                </a:buBlip>
              </a:pPr>
              <a:r>
                <a:rPr lang="en-US" sz="1600" dirty="0" smtClean="0">
                  <a:solidFill>
                    <a:srgbClr val="000000"/>
                  </a:solidFill>
                  <a:latin typeface="Geneva"/>
                  <a:cs typeface="Geneva"/>
                </a:rPr>
                <a:t> retombées d’accrétion</a:t>
              </a:r>
            </a:p>
            <a:p>
              <a:pPr marL="628650" lvl="1" indent="-171450">
                <a:buSzPct val="100000"/>
                <a:buBlip>
                  <a:blip r:embed="rId4"/>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a:t>
            </a:r>
            <a:r>
              <a:rPr lang="en-US" sz="1600" dirty="0">
                <a:solidFill>
                  <a:srgbClr val="000000"/>
                </a:solidFill>
                <a:latin typeface="Geneva"/>
                <a:cs typeface="Geneva"/>
              </a:rPr>
              <a:t>~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23007" y="3515901"/>
            <a:ext cx="3095575"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endParaRPr lang="en-US" sz="1600" dirty="0">
              <a:solidFill>
                <a:srgbClr val="000000"/>
              </a:solidFill>
              <a:latin typeface="Geneva"/>
              <a:cs typeface="Geneva"/>
            </a:endParaRP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jet relativiste</a:t>
            </a:r>
          </a:p>
          <a:p>
            <a:pPr marL="628650" lvl="1" indent="-171450">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60495</TotalTime>
  <Words>2767</Words>
  <Application>Microsoft Macintosh PowerPoint</Application>
  <PresentationFormat>Présentation à l'écran (4:3)</PresentationFormat>
  <Paragraphs>485</Paragraphs>
  <Slides>24</Slides>
  <Notes>24</Notes>
  <HiddenSlides>0</HiddenSlides>
  <MMClips>0</MMClips>
  <ScaleCrop>false</ScaleCrop>
  <HeadingPairs>
    <vt:vector size="4" baseType="variant">
      <vt:variant>
        <vt:lpstr>Thème</vt:lpstr>
      </vt:variant>
      <vt:variant>
        <vt:i4>1</vt:i4>
      </vt:variant>
      <vt:variant>
        <vt:lpstr>Titres des diapositives</vt:lpstr>
      </vt:variant>
      <vt:variant>
        <vt:i4>24</vt:i4>
      </vt:variant>
    </vt:vector>
  </HeadingPairs>
  <TitlesOfParts>
    <vt:vector size="25"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1747</cp:revision>
  <cp:lastPrinted>2018-07-11T03:19:35Z</cp:lastPrinted>
  <dcterms:created xsi:type="dcterms:W3CDTF">2015-05-11T17:36:50Z</dcterms:created>
  <dcterms:modified xsi:type="dcterms:W3CDTF">2019-04-08T12:13:20Z</dcterms:modified>
</cp:coreProperties>
</file>